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70" r:id="rId5"/>
    <p:sldId id="261" r:id="rId6"/>
    <p:sldId id="269" r:id="rId7"/>
    <p:sldId id="259" r:id="rId8"/>
    <p:sldId id="271" r:id="rId9"/>
    <p:sldId id="264" r:id="rId10"/>
    <p:sldId id="265" r:id="rId11"/>
    <p:sldId id="272" r:id="rId12"/>
    <p:sldId id="266"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76BF4A-11A4-4ED6-83F9-565BD4BE506E}" type="datetimeFigureOut">
              <a:rPr lang="en-IN" smtClean="0"/>
              <a:t>01-04-2020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0DA36E-5009-472C-B512-6844E118157B}" type="slidenum">
              <a:rPr lang="en-IN" smtClean="0"/>
              <a:t>‹#›</a:t>
            </a:fld>
            <a:endParaRPr lang="en-IN"/>
          </a:p>
        </p:txBody>
      </p:sp>
    </p:spTree>
    <p:extLst>
      <p:ext uri="{BB962C8B-B14F-4D97-AF65-F5344CB8AC3E}">
        <p14:creationId xmlns:p14="http://schemas.microsoft.com/office/powerpoint/2010/main" val="223482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6BF4A-11A4-4ED6-83F9-565BD4BE506E}" type="datetimeFigureOut">
              <a:rPr lang="en-IN" smtClean="0"/>
              <a:t>01-04-2020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0DA36E-5009-472C-B512-6844E118157B}" type="slidenum">
              <a:rPr lang="en-IN" smtClean="0"/>
              <a:t>‹#›</a:t>
            </a:fld>
            <a:endParaRPr lang="en-IN"/>
          </a:p>
        </p:txBody>
      </p:sp>
    </p:spTree>
    <p:extLst>
      <p:ext uri="{BB962C8B-B14F-4D97-AF65-F5344CB8AC3E}">
        <p14:creationId xmlns:p14="http://schemas.microsoft.com/office/powerpoint/2010/main" val="1128626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76BF4A-11A4-4ED6-83F9-565BD4BE506E}" type="datetimeFigureOut">
              <a:rPr lang="en-IN" smtClean="0"/>
              <a:t>01-04-2020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0DA36E-5009-472C-B512-6844E118157B}" type="slidenum">
              <a:rPr lang="en-IN" smtClean="0"/>
              <a:t>‹#›</a:t>
            </a:fld>
            <a:endParaRPr lang="en-IN"/>
          </a:p>
        </p:txBody>
      </p:sp>
    </p:spTree>
    <p:extLst>
      <p:ext uri="{BB962C8B-B14F-4D97-AF65-F5344CB8AC3E}">
        <p14:creationId xmlns:p14="http://schemas.microsoft.com/office/powerpoint/2010/main" val="2139269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76BF4A-11A4-4ED6-83F9-565BD4BE506E}" type="datetimeFigureOut">
              <a:rPr lang="en-IN" smtClean="0"/>
              <a:t>01-04-2020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D0DA36E-5009-472C-B512-6844E118157B}" type="slidenum">
              <a:rPr lang="en-IN" smtClean="0"/>
              <a:t>‹#›</a:t>
            </a:fld>
            <a:endParaRPr lang="en-IN"/>
          </a:p>
        </p:txBody>
      </p:sp>
    </p:spTree>
    <p:extLst>
      <p:ext uri="{BB962C8B-B14F-4D97-AF65-F5344CB8AC3E}">
        <p14:creationId xmlns:p14="http://schemas.microsoft.com/office/powerpoint/2010/main" val="1911575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76BF4A-11A4-4ED6-83F9-565BD4BE506E}" type="datetimeFigureOut">
              <a:rPr lang="en-IN" smtClean="0"/>
              <a:t>01-04-2020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D0DA36E-5009-472C-B512-6844E118157B}" type="slidenum">
              <a:rPr lang="en-IN" smtClean="0"/>
              <a:t>‹#›</a:t>
            </a:fld>
            <a:endParaRPr lang="en-IN"/>
          </a:p>
        </p:txBody>
      </p:sp>
    </p:spTree>
    <p:extLst>
      <p:ext uri="{BB962C8B-B14F-4D97-AF65-F5344CB8AC3E}">
        <p14:creationId xmlns:p14="http://schemas.microsoft.com/office/powerpoint/2010/main" val="2840086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76BF4A-11A4-4ED6-83F9-565BD4BE506E}" type="datetimeFigureOut">
              <a:rPr lang="en-IN" smtClean="0"/>
              <a:t>01-04-2020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D0DA36E-5009-472C-B512-6844E118157B}" type="slidenum">
              <a:rPr lang="en-IN" smtClean="0"/>
              <a:t>‹#›</a:t>
            </a:fld>
            <a:endParaRPr lang="en-IN"/>
          </a:p>
        </p:txBody>
      </p:sp>
    </p:spTree>
    <p:extLst>
      <p:ext uri="{BB962C8B-B14F-4D97-AF65-F5344CB8AC3E}">
        <p14:creationId xmlns:p14="http://schemas.microsoft.com/office/powerpoint/2010/main" val="2823181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76BF4A-11A4-4ED6-83F9-565BD4BE506E}" type="datetimeFigureOut">
              <a:rPr lang="en-IN" smtClean="0"/>
              <a:t>01-04-2020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D0DA36E-5009-472C-B512-6844E118157B}" type="slidenum">
              <a:rPr lang="en-IN" smtClean="0"/>
              <a:t>‹#›</a:t>
            </a:fld>
            <a:endParaRPr lang="en-IN"/>
          </a:p>
        </p:txBody>
      </p:sp>
    </p:spTree>
    <p:extLst>
      <p:ext uri="{BB962C8B-B14F-4D97-AF65-F5344CB8AC3E}">
        <p14:creationId xmlns:p14="http://schemas.microsoft.com/office/powerpoint/2010/main" val="534537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6BF4A-11A4-4ED6-83F9-565BD4BE506E}" type="datetimeFigureOut">
              <a:rPr lang="en-IN" smtClean="0"/>
              <a:t>01-04-2020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D0DA36E-5009-472C-B512-6844E118157B}" type="slidenum">
              <a:rPr lang="en-IN" smtClean="0"/>
              <a:t>‹#›</a:t>
            </a:fld>
            <a:endParaRPr lang="en-IN"/>
          </a:p>
        </p:txBody>
      </p:sp>
    </p:spTree>
    <p:extLst>
      <p:ext uri="{BB962C8B-B14F-4D97-AF65-F5344CB8AC3E}">
        <p14:creationId xmlns:p14="http://schemas.microsoft.com/office/powerpoint/2010/main" val="3962222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76BF4A-11A4-4ED6-83F9-565BD4BE506E}" type="datetimeFigureOut">
              <a:rPr lang="en-IN" smtClean="0"/>
              <a:t>01-04-2020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D0DA36E-5009-472C-B512-6844E118157B}" type="slidenum">
              <a:rPr lang="en-IN" smtClean="0"/>
              <a:t>‹#›</a:t>
            </a:fld>
            <a:endParaRPr lang="en-IN"/>
          </a:p>
        </p:txBody>
      </p:sp>
    </p:spTree>
    <p:extLst>
      <p:ext uri="{BB962C8B-B14F-4D97-AF65-F5344CB8AC3E}">
        <p14:creationId xmlns:p14="http://schemas.microsoft.com/office/powerpoint/2010/main" val="298099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76BF4A-11A4-4ED6-83F9-565BD4BE506E}" type="datetimeFigureOut">
              <a:rPr lang="en-IN" smtClean="0"/>
              <a:t>01-04-2020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0DA36E-5009-472C-B512-6844E118157B}" type="slidenum">
              <a:rPr lang="en-IN" smtClean="0"/>
              <a:t>‹#›</a:t>
            </a:fld>
            <a:endParaRPr lang="en-IN"/>
          </a:p>
        </p:txBody>
      </p:sp>
    </p:spTree>
    <p:extLst>
      <p:ext uri="{BB962C8B-B14F-4D97-AF65-F5344CB8AC3E}">
        <p14:creationId xmlns:p14="http://schemas.microsoft.com/office/powerpoint/2010/main" val="3604820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76BF4A-11A4-4ED6-83F9-565BD4BE506E}" type="datetimeFigureOut">
              <a:rPr lang="en-IN" smtClean="0"/>
              <a:t>01-04-2020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0DA36E-5009-472C-B512-6844E118157B}"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1045713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76BF4A-11A4-4ED6-83F9-565BD4BE506E}" type="datetimeFigureOut">
              <a:rPr lang="en-IN" smtClean="0"/>
              <a:t>01-04-2020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0DA36E-5009-472C-B512-6844E118157B}" type="slidenum">
              <a:rPr lang="en-IN" smtClean="0"/>
              <a:t>‹#›</a:t>
            </a:fld>
            <a:endParaRPr lang="en-IN"/>
          </a:p>
        </p:txBody>
      </p:sp>
    </p:spTree>
    <p:extLst>
      <p:ext uri="{BB962C8B-B14F-4D97-AF65-F5344CB8AC3E}">
        <p14:creationId xmlns:p14="http://schemas.microsoft.com/office/powerpoint/2010/main" val="3067973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76BF4A-11A4-4ED6-83F9-565BD4BE506E}" type="datetimeFigureOut">
              <a:rPr lang="en-IN" smtClean="0"/>
              <a:t>01-04-2020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0DA36E-5009-472C-B512-6844E118157B}"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78208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76BF4A-11A4-4ED6-83F9-565BD4BE506E}" type="datetimeFigureOut">
              <a:rPr lang="en-IN" smtClean="0"/>
              <a:t>01-04-2020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0DA36E-5009-472C-B512-6844E118157B}" type="slidenum">
              <a:rPr lang="en-IN" smtClean="0"/>
              <a:t>‹#›</a:t>
            </a:fld>
            <a:endParaRPr lang="en-IN"/>
          </a:p>
        </p:txBody>
      </p:sp>
    </p:spTree>
    <p:extLst>
      <p:ext uri="{BB962C8B-B14F-4D97-AF65-F5344CB8AC3E}">
        <p14:creationId xmlns:p14="http://schemas.microsoft.com/office/powerpoint/2010/main" val="76014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6BF4A-11A4-4ED6-83F9-565BD4BE506E}" type="datetimeFigureOut">
              <a:rPr lang="en-IN" smtClean="0"/>
              <a:t>01-04-2020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0DA36E-5009-472C-B512-6844E118157B}" type="slidenum">
              <a:rPr lang="en-IN" smtClean="0"/>
              <a:t>‹#›</a:t>
            </a:fld>
            <a:endParaRPr lang="en-IN"/>
          </a:p>
        </p:txBody>
      </p:sp>
    </p:spTree>
    <p:extLst>
      <p:ext uri="{BB962C8B-B14F-4D97-AF65-F5344CB8AC3E}">
        <p14:creationId xmlns:p14="http://schemas.microsoft.com/office/powerpoint/2010/main" val="12944727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6BF4A-11A4-4ED6-83F9-565BD4BE506E}" type="datetimeFigureOut">
              <a:rPr lang="en-IN" smtClean="0"/>
              <a:t>01-04-2020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0DA36E-5009-472C-B512-6844E118157B}" type="slidenum">
              <a:rPr lang="en-IN" smtClean="0"/>
              <a:t>‹#›</a:t>
            </a:fld>
            <a:endParaRPr lang="en-IN"/>
          </a:p>
        </p:txBody>
      </p:sp>
    </p:spTree>
    <p:extLst>
      <p:ext uri="{BB962C8B-B14F-4D97-AF65-F5344CB8AC3E}">
        <p14:creationId xmlns:p14="http://schemas.microsoft.com/office/powerpoint/2010/main" val="616799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976BF4A-11A4-4ED6-83F9-565BD4BE506E}" type="datetimeFigureOut">
              <a:rPr lang="en-IN" smtClean="0"/>
              <a:t>01-04-2020</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D0DA36E-5009-472C-B512-6844E118157B}" type="slidenum">
              <a:rPr lang="en-IN" smtClean="0"/>
              <a:t>‹#›</a:t>
            </a:fld>
            <a:endParaRPr lang="en-IN"/>
          </a:p>
        </p:txBody>
      </p:sp>
    </p:spTree>
    <p:extLst>
      <p:ext uri="{BB962C8B-B14F-4D97-AF65-F5344CB8AC3E}">
        <p14:creationId xmlns:p14="http://schemas.microsoft.com/office/powerpoint/2010/main" val="2406364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504E-06C5-4465-87B4-A2D413E9CC88}"/>
              </a:ext>
            </a:extLst>
          </p:cNvPr>
          <p:cNvSpPr>
            <a:spLocks noGrp="1"/>
          </p:cNvSpPr>
          <p:nvPr>
            <p:ph type="ctrTitle"/>
          </p:nvPr>
        </p:nvSpPr>
        <p:spPr/>
        <p:txBody>
          <a:bodyPr>
            <a:normAutofit/>
          </a:bodyPr>
          <a:lstStyle/>
          <a:p>
            <a:r>
              <a:rPr lang="en-US" sz="4500" dirty="0">
                <a:latin typeface="Cambria" panose="02040503050406030204" pitchFamily="18" charset="0"/>
                <a:ea typeface="Cambria" panose="02040503050406030204" pitchFamily="18" charset="0"/>
                <a:cs typeface="Calibri" panose="020F0502020204030204" pitchFamily="34" charset="0"/>
              </a:rPr>
              <a:t>Classical Conditioning Theory</a:t>
            </a:r>
            <a:endParaRPr lang="en-IN" sz="4500" dirty="0">
              <a:latin typeface="Cambria" panose="02040503050406030204" pitchFamily="18" charset="0"/>
              <a:ea typeface="Cambria" panose="02040503050406030204" pitchFamily="18" charset="0"/>
              <a:cs typeface="Calibri" panose="020F0502020204030204" pitchFamily="34" charset="0"/>
            </a:endParaRPr>
          </a:p>
        </p:txBody>
      </p:sp>
      <p:sp>
        <p:nvSpPr>
          <p:cNvPr id="3" name="Subtitle 2">
            <a:extLst>
              <a:ext uri="{FF2B5EF4-FFF2-40B4-BE49-F238E27FC236}">
                <a16:creationId xmlns:a16="http://schemas.microsoft.com/office/drawing/2014/main" id="{E4B3314B-0026-4330-AC8D-0F5671FE6028}"/>
              </a:ext>
            </a:extLst>
          </p:cNvPr>
          <p:cNvSpPr>
            <a:spLocks noGrp="1"/>
          </p:cNvSpPr>
          <p:nvPr>
            <p:ph type="subTitle" idx="1"/>
          </p:nvPr>
        </p:nvSpPr>
        <p:spPr>
          <a:xfrm>
            <a:off x="1802488" y="4050836"/>
            <a:ext cx="7766936" cy="1885733"/>
          </a:xfrm>
        </p:spPr>
        <p:txBody>
          <a:bodyPr>
            <a:noAutofit/>
          </a:bodyPr>
          <a:lstStyle/>
          <a:p>
            <a:pPr algn="r"/>
            <a:endParaRPr lang="en-US" sz="3000" baseline="30000" dirty="0">
              <a:latin typeface="Cambria" panose="02040503050406030204" pitchFamily="18" charset="0"/>
              <a:ea typeface="Cambria" panose="02040503050406030204" pitchFamily="18" charset="0"/>
            </a:endParaRPr>
          </a:p>
          <a:p>
            <a:pPr algn="l"/>
            <a:r>
              <a:rPr lang="en-US" sz="3000" baseline="30000" dirty="0">
                <a:solidFill>
                  <a:schemeClr val="tx1"/>
                </a:solidFill>
                <a:latin typeface="Cambria" panose="02040503050406030204" pitchFamily="18" charset="0"/>
                <a:ea typeface="Cambria" panose="02040503050406030204" pitchFamily="18" charset="0"/>
              </a:rPr>
              <a:t>Class- BA 1st Year.										By –</a:t>
            </a:r>
            <a:r>
              <a:rPr lang="en-US" sz="3000" baseline="30000" dirty="0" err="1">
                <a:solidFill>
                  <a:schemeClr val="tx1"/>
                </a:solidFill>
                <a:latin typeface="Cambria" panose="02040503050406030204" pitchFamily="18" charset="0"/>
                <a:ea typeface="Cambria" panose="02040503050406030204" pitchFamily="18" charset="0"/>
              </a:rPr>
              <a:t>Preety</a:t>
            </a:r>
            <a:endParaRPr lang="en-US" sz="3000" baseline="30000" dirty="0">
              <a:solidFill>
                <a:schemeClr val="tx1"/>
              </a:solidFill>
              <a:latin typeface="Cambria" panose="02040503050406030204" pitchFamily="18" charset="0"/>
              <a:ea typeface="Cambria" panose="02040503050406030204" pitchFamily="18" charset="0"/>
            </a:endParaRPr>
          </a:p>
          <a:p>
            <a:pPr algn="r"/>
            <a:r>
              <a:rPr lang="en-US" sz="3000" baseline="30000" dirty="0">
                <a:solidFill>
                  <a:schemeClr val="tx1"/>
                </a:solidFill>
                <a:latin typeface="Cambria" panose="02040503050406030204" pitchFamily="18" charset="0"/>
                <a:ea typeface="Cambria" panose="02040503050406030204" pitchFamily="18" charset="0"/>
              </a:rPr>
              <a:t>Assistant of Professor</a:t>
            </a:r>
          </a:p>
          <a:p>
            <a:pPr algn="r"/>
            <a:r>
              <a:rPr lang="en-US" sz="3000" baseline="30000" dirty="0">
                <a:solidFill>
                  <a:schemeClr val="tx1"/>
                </a:solidFill>
                <a:latin typeface="Cambria" panose="02040503050406030204" pitchFamily="18" charset="0"/>
                <a:ea typeface="Cambria" panose="02040503050406030204" pitchFamily="18" charset="0"/>
              </a:rPr>
              <a:t>Department of Psychology</a:t>
            </a:r>
          </a:p>
          <a:p>
            <a:pPr algn="r"/>
            <a:r>
              <a:rPr lang="en-US" sz="3000" baseline="30000" dirty="0" err="1">
                <a:solidFill>
                  <a:schemeClr val="tx1"/>
                </a:solidFill>
                <a:latin typeface="Cambria" panose="02040503050406030204" pitchFamily="18" charset="0"/>
                <a:ea typeface="Cambria" panose="02040503050406030204" pitchFamily="18" charset="0"/>
              </a:rPr>
              <a:t>Kanya</a:t>
            </a:r>
            <a:r>
              <a:rPr lang="en-US" sz="3000" baseline="30000" dirty="0">
                <a:solidFill>
                  <a:schemeClr val="tx1"/>
                </a:solidFill>
                <a:latin typeface="Cambria" panose="02040503050406030204" pitchFamily="18" charset="0"/>
                <a:ea typeface="Cambria" panose="02040503050406030204" pitchFamily="18" charset="0"/>
              </a:rPr>
              <a:t> </a:t>
            </a:r>
            <a:r>
              <a:rPr lang="en-US" sz="3000" baseline="30000" dirty="0" err="1">
                <a:solidFill>
                  <a:schemeClr val="tx1"/>
                </a:solidFill>
                <a:latin typeface="Cambria" panose="02040503050406030204" pitchFamily="18" charset="0"/>
                <a:ea typeface="Cambria" panose="02040503050406030204" pitchFamily="18" charset="0"/>
              </a:rPr>
              <a:t>mahavidyalaya</a:t>
            </a:r>
            <a:endParaRPr lang="en-US" sz="3000" baseline="300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82486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22F53-07B1-48B1-869D-BACA06C99A45}"/>
              </a:ext>
            </a:extLst>
          </p:cNvPr>
          <p:cNvSpPr>
            <a:spLocks noGrp="1"/>
          </p:cNvSpPr>
          <p:nvPr>
            <p:ph type="title"/>
          </p:nvPr>
        </p:nvSpPr>
        <p:spPr/>
        <p:txBody>
          <a:bodyPr>
            <a:normAutofit/>
          </a:bodyPr>
          <a:lstStyle/>
          <a:p>
            <a:pPr algn="ctr"/>
            <a:r>
              <a:rPr lang="en-US" sz="4500" dirty="0">
                <a:latin typeface="Cambria" panose="02040503050406030204" pitchFamily="18" charset="0"/>
                <a:ea typeface="Cambria" panose="02040503050406030204" pitchFamily="18" charset="0"/>
              </a:rPr>
              <a:t>Learning</a:t>
            </a:r>
            <a:endParaRPr lang="en-IN" sz="4500" dirty="0">
              <a:latin typeface="Cambria" panose="02040503050406030204" pitchFamily="18" charset="0"/>
              <a:ea typeface="Cambria" panose="02040503050406030204" pitchFamily="18" charset="0"/>
            </a:endParaRPr>
          </a:p>
        </p:txBody>
      </p:sp>
      <p:sp>
        <p:nvSpPr>
          <p:cNvPr id="3" name="Content Placeholder 2">
            <a:extLst>
              <a:ext uri="{FF2B5EF4-FFF2-40B4-BE49-F238E27FC236}">
                <a16:creationId xmlns:a16="http://schemas.microsoft.com/office/drawing/2014/main" id="{25C1DE0D-942F-4BC7-81EE-C2220D7ECB1F}"/>
              </a:ext>
            </a:extLst>
          </p:cNvPr>
          <p:cNvSpPr>
            <a:spLocks noGrp="1"/>
          </p:cNvSpPr>
          <p:nvPr>
            <p:ph idx="1"/>
          </p:nvPr>
        </p:nvSpPr>
        <p:spPr/>
        <p:txBody>
          <a:bodyPr>
            <a:normAutofit/>
          </a:bodyPr>
          <a:lstStyle/>
          <a:p>
            <a:r>
              <a:rPr lang="en-US" sz="3000" dirty="0">
                <a:latin typeface="Cambria" panose="02040503050406030204" pitchFamily="18" charset="0"/>
                <a:ea typeface="Cambria" panose="02040503050406030204" pitchFamily="18" charset="0"/>
              </a:rPr>
              <a:t> “Learning is defined as any relatively permanent change in behavior, which is due to experience or practice.“</a:t>
            </a:r>
          </a:p>
          <a:p>
            <a:r>
              <a:rPr lang="en-US" sz="3000" dirty="0">
                <a:latin typeface="Cambria" panose="02040503050406030204" pitchFamily="18" charset="0"/>
                <a:ea typeface="Cambria" panose="02040503050406030204" pitchFamily="18" charset="0"/>
              </a:rPr>
              <a:t>Learning involves change in behavior.</a:t>
            </a:r>
          </a:p>
          <a:p>
            <a:r>
              <a:rPr lang="en-US" sz="3000" dirty="0">
                <a:latin typeface="Cambria" panose="02040503050406030204" pitchFamily="18" charset="0"/>
                <a:ea typeface="Cambria" panose="02040503050406030204" pitchFamily="18" charset="0"/>
              </a:rPr>
              <a:t>Change is due to experience or practice.</a:t>
            </a:r>
          </a:p>
          <a:p>
            <a:r>
              <a:rPr lang="en-US" sz="3000" dirty="0">
                <a:latin typeface="Cambria" panose="02040503050406030204" pitchFamily="18" charset="0"/>
                <a:ea typeface="Cambria" panose="02040503050406030204" pitchFamily="18" charset="0"/>
              </a:rPr>
              <a:t>The change must last for a fairly long time. </a:t>
            </a:r>
            <a:endParaRPr lang="en-IN" sz="3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24937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6A19E-5D5E-47D2-AB73-70AE2A5540ED}"/>
              </a:ext>
            </a:extLst>
          </p:cNvPr>
          <p:cNvSpPr>
            <a:spLocks noGrp="1"/>
          </p:cNvSpPr>
          <p:nvPr>
            <p:ph type="title"/>
          </p:nvPr>
        </p:nvSpPr>
        <p:spPr/>
        <p:txBody>
          <a:bodyPr>
            <a:normAutofit/>
          </a:bodyPr>
          <a:lstStyle/>
          <a:p>
            <a:r>
              <a:rPr lang="en-IN" sz="4500" dirty="0">
                <a:latin typeface="Cambria" panose="02040503050406030204" pitchFamily="18" charset="0"/>
                <a:ea typeface="Cambria" panose="02040503050406030204" pitchFamily="18" charset="0"/>
              </a:rPr>
              <a:t>Classical Conditioning Theory </a:t>
            </a:r>
          </a:p>
        </p:txBody>
      </p:sp>
      <p:sp>
        <p:nvSpPr>
          <p:cNvPr id="3" name="Content Placeholder 2">
            <a:extLst>
              <a:ext uri="{FF2B5EF4-FFF2-40B4-BE49-F238E27FC236}">
                <a16:creationId xmlns:a16="http://schemas.microsoft.com/office/drawing/2014/main" id="{BDC4FFAB-8D37-4C1F-A17C-149F402C655E}"/>
              </a:ext>
            </a:extLst>
          </p:cNvPr>
          <p:cNvSpPr>
            <a:spLocks noGrp="1"/>
          </p:cNvSpPr>
          <p:nvPr>
            <p:ph idx="1"/>
          </p:nvPr>
        </p:nvSpPr>
        <p:spPr>
          <a:xfrm>
            <a:off x="677334" y="2160589"/>
            <a:ext cx="8596668" cy="4087811"/>
          </a:xfrm>
        </p:spPr>
        <p:txBody>
          <a:bodyPr>
            <a:noAutofit/>
          </a:bodyPr>
          <a:lstStyle/>
          <a:p>
            <a:r>
              <a:rPr lang="en-US" sz="3000" dirty="0">
                <a:latin typeface="Cambria" panose="02040503050406030204" pitchFamily="18" charset="0"/>
                <a:ea typeface="Cambria" panose="02040503050406030204" pitchFamily="18" charset="0"/>
              </a:rPr>
              <a:t>Classical conditioning was the first type of learning to be discovered and studied within the behaviorist tradition. Conditioning is a kind of response build up through repeated exposure. </a:t>
            </a:r>
          </a:p>
          <a:p>
            <a:r>
              <a:rPr lang="en-US" sz="3000" dirty="0">
                <a:latin typeface="Cambria" panose="02040503050406030204" pitchFamily="18" charset="0"/>
                <a:ea typeface="Cambria" panose="02040503050406030204" pitchFamily="18" charset="0"/>
              </a:rPr>
              <a:t>The major theorist in the development of classical conditioning is Ivan Pavlov, a Russian scientist trained in biology and medicine .</a:t>
            </a:r>
          </a:p>
        </p:txBody>
      </p:sp>
    </p:spTree>
    <p:extLst>
      <p:ext uri="{BB962C8B-B14F-4D97-AF65-F5344CB8AC3E}">
        <p14:creationId xmlns:p14="http://schemas.microsoft.com/office/powerpoint/2010/main" val="2592788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29EF-7AC3-437E-89D6-945D32468239}"/>
              </a:ext>
            </a:extLst>
          </p:cNvPr>
          <p:cNvSpPr>
            <a:spLocks noGrp="1"/>
          </p:cNvSpPr>
          <p:nvPr>
            <p:ph type="title"/>
          </p:nvPr>
        </p:nvSpPr>
        <p:spPr/>
        <p:txBody>
          <a:bodyPr>
            <a:normAutofit/>
          </a:bodyPr>
          <a:lstStyle/>
          <a:p>
            <a:r>
              <a:rPr lang="en-IN" sz="4500" dirty="0">
                <a:latin typeface="Cambria" panose="02040503050406030204" pitchFamily="18" charset="0"/>
                <a:ea typeface="Cambria" panose="02040503050406030204" pitchFamily="18" charset="0"/>
              </a:rPr>
              <a:t>Classical Conditioning Theory </a:t>
            </a:r>
            <a:endParaRPr lang="en-IN" sz="4500" dirty="0"/>
          </a:p>
        </p:txBody>
      </p:sp>
      <p:sp>
        <p:nvSpPr>
          <p:cNvPr id="3" name="Content Placeholder 2">
            <a:extLst>
              <a:ext uri="{FF2B5EF4-FFF2-40B4-BE49-F238E27FC236}">
                <a16:creationId xmlns:a16="http://schemas.microsoft.com/office/drawing/2014/main" id="{86D49564-95FC-44FB-B776-F385E3AD7702}"/>
              </a:ext>
            </a:extLst>
          </p:cNvPr>
          <p:cNvSpPr>
            <a:spLocks noGrp="1"/>
          </p:cNvSpPr>
          <p:nvPr>
            <p:ph idx="1"/>
          </p:nvPr>
        </p:nvSpPr>
        <p:spPr/>
        <p:txBody>
          <a:bodyPr>
            <a:normAutofit/>
          </a:bodyPr>
          <a:lstStyle/>
          <a:p>
            <a:r>
              <a:rPr lang="en-US" sz="3000" dirty="0">
                <a:latin typeface="Cambria" panose="02040503050406030204" pitchFamily="18" charset="0"/>
                <a:ea typeface="Cambria" panose="02040503050406030204" pitchFamily="18" charset="0"/>
              </a:rPr>
              <a:t>Pavlov was studying the digestive system of dogs and became intrigued with his observation that dogs deprived of food began to salivate when one of his assistants walked into the room. He began to investigate this phenomena and established the laws of classical conditioning.</a:t>
            </a:r>
            <a:endParaRPr lang="en-IN" sz="3000" dirty="0">
              <a:latin typeface="Cambria" panose="02040503050406030204" pitchFamily="18" charset="0"/>
              <a:ea typeface="Cambria" panose="02040503050406030204" pitchFamily="18" charset="0"/>
            </a:endParaRPr>
          </a:p>
          <a:p>
            <a:endParaRPr lang="en-IN" sz="3000" dirty="0"/>
          </a:p>
        </p:txBody>
      </p:sp>
    </p:spTree>
    <p:extLst>
      <p:ext uri="{BB962C8B-B14F-4D97-AF65-F5344CB8AC3E}">
        <p14:creationId xmlns:p14="http://schemas.microsoft.com/office/powerpoint/2010/main" val="3117182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EF62C-8CE6-4604-9B48-FCCA96E2B034}"/>
              </a:ext>
            </a:extLst>
          </p:cNvPr>
          <p:cNvSpPr>
            <a:spLocks noGrp="1"/>
          </p:cNvSpPr>
          <p:nvPr>
            <p:ph type="title"/>
          </p:nvPr>
        </p:nvSpPr>
        <p:spPr/>
        <p:txBody>
          <a:bodyPr>
            <a:normAutofit/>
          </a:bodyPr>
          <a:lstStyle/>
          <a:p>
            <a:r>
              <a:rPr lang="en-US" sz="4500" dirty="0">
                <a:latin typeface="Cambria" panose="02040503050406030204" pitchFamily="18" charset="0"/>
                <a:ea typeface="Cambria" panose="02040503050406030204" pitchFamily="18" charset="0"/>
              </a:rPr>
              <a:t>Classical Conditioning</a:t>
            </a:r>
            <a:endParaRPr lang="en-IN" sz="4500" dirty="0">
              <a:latin typeface="Cambria" panose="02040503050406030204" pitchFamily="18" charset="0"/>
              <a:ea typeface="Cambria" panose="02040503050406030204" pitchFamily="18" charset="0"/>
            </a:endParaRPr>
          </a:p>
        </p:txBody>
      </p:sp>
      <p:sp>
        <p:nvSpPr>
          <p:cNvPr id="3" name="Content Placeholder 2">
            <a:extLst>
              <a:ext uri="{FF2B5EF4-FFF2-40B4-BE49-F238E27FC236}">
                <a16:creationId xmlns:a16="http://schemas.microsoft.com/office/drawing/2014/main" id="{D0258E48-23B8-4279-A00B-C6575C7F3798}"/>
              </a:ext>
            </a:extLst>
          </p:cNvPr>
          <p:cNvSpPr>
            <a:spLocks noGrp="1"/>
          </p:cNvSpPr>
          <p:nvPr>
            <p:ph idx="1"/>
          </p:nvPr>
        </p:nvSpPr>
        <p:spPr/>
        <p:txBody>
          <a:bodyPr>
            <a:normAutofit/>
          </a:bodyPr>
          <a:lstStyle/>
          <a:p>
            <a:r>
              <a:rPr lang="en-US" sz="3000" dirty="0">
                <a:latin typeface="Cambria" panose="02040503050406030204" pitchFamily="18" charset="0"/>
                <a:ea typeface="Cambria" panose="02040503050406030204" pitchFamily="18" charset="0"/>
              </a:rPr>
              <a:t>Classical conditioning is a learning process that occurs through associations between an environmental stimulus and a naturally occurring stimulus. It had a major influence on behaviorism which is based on the assumption that learning occurs through interactions with the environment.</a:t>
            </a:r>
            <a:endParaRPr lang="en-IN" sz="3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60843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ADB0880-90C0-42F2-B643-0943427B04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6971" y="365125"/>
            <a:ext cx="10943772" cy="6127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675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7BAF0-B646-40D7-91F7-C6859CA785C8}"/>
              </a:ext>
            </a:extLst>
          </p:cNvPr>
          <p:cNvSpPr>
            <a:spLocks noGrp="1"/>
          </p:cNvSpPr>
          <p:nvPr>
            <p:ph type="title"/>
          </p:nvPr>
        </p:nvSpPr>
        <p:spPr/>
        <p:txBody>
          <a:bodyPr>
            <a:noAutofit/>
          </a:bodyPr>
          <a:lstStyle/>
          <a:p>
            <a:r>
              <a:rPr lang="en-US" sz="4000" dirty="0">
                <a:latin typeface="Cambria" panose="02040503050406030204" pitchFamily="18" charset="0"/>
                <a:ea typeface="Cambria" panose="02040503050406030204" pitchFamily="18" charset="0"/>
              </a:rPr>
              <a:t>Components of Classical Conditioning</a:t>
            </a:r>
            <a:endParaRPr lang="en-IN" sz="4000" dirty="0">
              <a:latin typeface="Cambria" panose="02040503050406030204" pitchFamily="18" charset="0"/>
              <a:ea typeface="Cambria" panose="02040503050406030204" pitchFamily="18" charset="0"/>
            </a:endParaRPr>
          </a:p>
        </p:txBody>
      </p:sp>
      <p:sp>
        <p:nvSpPr>
          <p:cNvPr id="3" name="Content Placeholder 2">
            <a:extLst>
              <a:ext uri="{FF2B5EF4-FFF2-40B4-BE49-F238E27FC236}">
                <a16:creationId xmlns:a16="http://schemas.microsoft.com/office/drawing/2014/main" id="{E4493ACF-DDC7-47DF-8E43-8D40D1277245}"/>
              </a:ext>
            </a:extLst>
          </p:cNvPr>
          <p:cNvSpPr>
            <a:spLocks noGrp="1"/>
          </p:cNvSpPr>
          <p:nvPr>
            <p:ph idx="1"/>
          </p:nvPr>
        </p:nvSpPr>
        <p:spPr>
          <a:xfrm>
            <a:off x="852268" y="1684948"/>
            <a:ext cx="8596668" cy="4976104"/>
          </a:xfrm>
        </p:spPr>
        <p:txBody>
          <a:bodyPr>
            <a:noAutofit/>
          </a:bodyPr>
          <a:lstStyle/>
          <a:p>
            <a:r>
              <a:rPr lang="en-US" sz="3000" dirty="0">
                <a:latin typeface="Cambria" panose="02040503050406030204" pitchFamily="18" charset="0"/>
                <a:ea typeface="Cambria" panose="02040503050406030204" pitchFamily="18" charset="0"/>
              </a:rPr>
              <a:t>The Unconditioned Stimulus (US) :A stimulus that naturally, and automatically triggers a response.</a:t>
            </a:r>
          </a:p>
          <a:p>
            <a:r>
              <a:rPr lang="en-US" sz="3000" dirty="0">
                <a:latin typeface="Cambria" panose="02040503050406030204" pitchFamily="18" charset="0"/>
                <a:ea typeface="Cambria" panose="02040503050406030204" pitchFamily="18" charset="0"/>
              </a:rPr>
              <a:t>The Unconditioned Response(UR):The unlearned response that occurs naturally in response to the unconditioned stimulus.</a:t>
            </a:r>
          </a:p>
          <a:p>
            <a:r>
              <a:rPr lang="en-US" sz="3000" dirty="0">
                <a:latin typeface="Cambria" panose="02040503050406030204" pitchFamily="18" charset="0"/>
                <a:ea typeface="Cambria" panose="02040503050406030204" pitchFamily="18" charset="0"/>
              </a:rPr>
              <a:t>The Conditioned Stimulus(CS):A previously neutral stimulus that when paired with an unconditioned stimulus triggers a conditioned response. </a:t>
            </a:r>
          </a:p>
          <a:p>
            <a:pPr marL="0" indent="0">
              <a:buNone/>
            </a:pPr>
            <a:r>
              <a:rPr lang="en-US" sz="3000" dirty="0">
                <a:latin typeface="Cambria" panose="02040503050406030204" pitchFamily="18" charset="0"/>
                <a:ea typeface="Cambria" panose="02040503050406030204" pitchFamily="18" charset="0"/>
              </a:rPr>
              <a:t>					</a:t>
            </a:r>
            <a:endParaRPr lang="en-IN" sz="3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76615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6B653-B6AA-4223-884C-7CD6C379E4EC}"/>
              </a:ext>
            </a:extLst>
          </p:cNvPr>
          <p:cNvSpPr>
            <a:spLocks noGrp="1"/>
          </p:cNvSpPr>
          <p:nvPr>
            <p:ph type="title"/>
          </p:nvPr>
        </p:nvSpPr>
        <p:spPr/>
        <p:txBody>
          <a:bodyPr>
            <a:noAutofit/>
          </a:bodyPr>
          <a:lstStyle/>
          <a:p>
            <a:r>
              <a:rPr lang="en-US" sz="4000" dirty="0">
                <a:latin typeface="Cambria" panose="02040503050406030204" pitchFamily="18" charset="0"/>
                <a:ea typeface="Cambria" panose="02040503050406030204" pitchFamily="18" charset="0"/>
              </a:rPr>
              <a:t>Components of Classical Conditioning</a:t>
            </a:r>
            <a:endParaRPr lang="en-IN" sz="4000" dirty="0"/>
          </a:p>
        </p:txBody>
      </p:sp>
      <p:sp>
        <p:nvSpPr>
          <p:cNvPr id="3" name="Content Placeholder 2">
            <a:extLst>
              <a:ext uri="{FF2B5EF4-FFF2-40B4-BE49-F238E27FC236}">
                <a16:creationId xmlns:a16="http://schemas.microsoft.com/office/drawing/2014/main" id="{C36B4609-30A8-4CF1-9555-AF9D760506CB}"/>
              </a:ext>
            </a:extLst>
          </p:cNvPr>
          <p:cNvSpPr>
            <a:spLocks noGrp="1"/>
          </p:cNvSpPr>
          <p:nvPr>
            <p:ph idx="1"/>
          </p:nvPr>
        </p:nvSpPr>
        <p:spPr>
          <a:xfrm>
            <a:off x="677334" y="2160589"/>
            <a:ext cx="8944968" cy="3880773"/>
          </a:xfrm>
        </p:spPr>
        <p:txBody>
          <a:bodyPr>
            <a:normAutofit/>
          </a:bodyPr>
          <a:lstStyle/>
          <a:p>
            <a:r>
              <a:rPr lang="en-US" sz="3000" dirty="0">
                <a:latin typeface="Cambria" panose="02040503050406030204" pitchFamily="18" charset="0"/>
                <a:ea typeface="Cambria" panose="02040503050406030204" pitchFamily="18" charset="0"/>
              </a:rPr>
              <a:t> The Conditioned Response(CR):Learned response to the previously neutral stimulus.		</a:t>
            </a:r>
            <a:endParaRPr lang="en-IN" sz="3000" dirty="0"/>
          </a:p>
        </p:txBody>
      </p:sp>
    </p:spTree>
    <p:extLst>
      <p:ext uri="{BB962C8B-B14F-4D97-AF65-F5344CB8AC3E}">
        <p14:creationId xmlns:p14="http://schemas.microsoft.com/office/powerpoint/2010/main" val="3350469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B4FC8-1DCD-4C40-8488-A576B39956B1}"/>
              </a:ext>
            </a:extLst>
          </p:cNvPr>
          <p:cNvSpPr>
            <a:spLocks noGrp="1"/>
          </p:cNvSpPr>
          <p:nvPr>
            <p:ph type="title"/>
          </p:nvPr>
        </p:nvSpPr>
        <p:spPr>
          <a:xfrm>
            <a:off x="677334" y="609600"/>
            <a:ext cx="8762088" cy="1320800"/>
          </a:xfrm>
        </p:spPr>
        <p:txBody>
          <a:bodyPr>
            <a:noAutofit/>
          </a:bodyPr>
          <a:lstStyle/>
          <a:p>
            <a:r>
              <a:rPr lang="en-US" sz="4500" dirty="0">
                <a:latin typeface="Cambria" panose="02040503050406030204" pitchFamily="18" charset="0"/>
                <a:ea typeface="Cambria" panose="02040503050406030204" pitchFamily="18" charset="0"/>
              </a:rPr>
              <a:t>Principles of Classical Conditioning</a:t>
            </a:r>
            <a:endParaRPr lang="en-IN" sz="4500" dirty="0">
              <a:latin typeface="Cambria" panose="02040503050406030204" pitchFamily="18" charset="0"/>
              <a:ea typeface="Cambria" panose="02040503050406030204" pitchFamily="18" charset="0"/>
            </a:endParaRPr>
          </a:p>
        </p:txBody>
      </p:sp>
      <p:sp>
        <p:nvSpPr>
          <p:cNvPr id="3" name="Content Placeholder 2">
            <a:extLst>
              <a:ext uri="{FF2B5EF4-FFF2-40B4-BE49-F238E27FC236}">
                <a16:creationId xmlns:a16="http://schemas.microsoft.com/office/drawing/2014/main" id="{8B58AFAB-A21B-4873-8DB5-20906A78E5AD}"/>
              </a:ext>
            </a:extLst>
          </p:cNvPr>
          <p:cNvSpPr>
            <a:spLocks noGrp="1"/>
          </p:cNvSpPr>
          <p:nvPr>
            <p:ph idx="1"/>
          </p:nvPr>
        </p:nvSpPr>
        <p:spPr/>
        <p:txBody>
          <a:bodyPr>
            <a:normAutofit/>
          </a:bodyPr>
          <a:lstStyle/>
          <a:p>
            <a:r>
              <a:rPr lang="en-US" sz="3000" dirty="0">
                <a:latin typeface="Cambria" panose="02040503050406030204" pitchFamily="18" charset="0"/>
                <a:ea typeface="Cambria" panose="02040503050406030204" pitchFamily="18" charset="0"/>
              </a:rPr>
              <a:t>Acquisition.</a:t>
            </a:r>
          </a:p>
          <a:p>
            <a:r>
              <a:rPr lang="en-US" sz="3000" dirty="0">
                <a:latin typeface="Cambria" panose="02040503050406030204" pitchFamily="18" charset="0"/>
                <a:ea typeface="Cambria" panose="02040503050406030204" pitchFamily="18" charset="0"/>
              </a:rPr>
              <a:t>Extinction.</a:t>
            </a:r>
          </a:p>
          <a:p>
            <a:r>
              <a:rPr lang="en-US" sz="3000" dirty="0">
                <a:latin typeface="Cambria" panose="02040503050406030204" pitchFamily="18" charset="0"/>
                <a:ea typeface="Cambria" panose="02040503050406030204" pitchFamily="18" charset="0"/>
              </a:rPr>
              <a:t>Spontaneous Recovery. </a:t>
            </a:r>
          </a:p>
          <a:p>
            <a:r>
              <a:rPr lang="en-US" sz="3000" dirty="0">
                <a:latin typeface="Cambria" panose="02040503050406030204" pitchFamily="18" charset="0"/>
                <a:ea typeface="Cambria" panose="02040503050406030204" pitchFamily="18" charset="0"/>
              </a:rPr>
              <a:t>Stimulus Generalization. </a:t>
            </a:r>
          </a:p>
          <a:p>
            <a:r>
              <a:rPr lang="en-US" sz="3000" dirty="0">
                <a:latin typeface="Cambria" panose="02040503050406030204" pitchFamily="18" charset="0"/>
                <a:ea typeface="Cambria" panose="02040503050406030204" pitchFamily="18" charset="0"/>
              </a:rPr>
              <a:t>Discrimination</a:t>
            </a:r>
            <a:endParaRPr lang="en-IN" sz="3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59813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3CA57-BD24-471C-8D86-41EB8D6268D8}"/>
              </a:ext>
            </a:extLst>
          </p:cNvPr>
          <p:cNvSpPr>
            <a:spLocks noGrp="1"/>
          </p:cNvSpPr>
          <p:nvPr>
            <p:ph type="title"/>
          </p:nvPr>
        </p:nvSpPr>
        <p:spPr/>
        <p:txBody>
          <a:bodyPr>
            <a:normAutofit/>
          </a:bodyPr>
          <a:lstStyle/>
          <a:p>
            <a:r>
              <a:rPr lang="en-IN" sz="4500" dirty="0">
                <a:latin typeface="Cambria" panose="02040503050406030204" pitchFamily="18" charset="0"/>
                <a:ea typeface="Cambria" panose="02040503050406030204" pitchFamily="18" charset="0"/>
              </a:rPr>
              <a:t> Types of Conditioning</a:t>
            </a:r>
          </a:p>
        </p:txBody>
      </p:sp>
      <p:sp>
        <p:nvSpPr>
          <p:cNvPr id="3" name="Content Placeholder 2">
            <a:extLst>
              <a:ext uri="{FF2B5EF4-FFF2-40B4-BE49-F238E27FC236}">
                <a16:creationId xmlns:a16="http://schemas.microsoft.com/office/drawing/2014/main" id="{437C7EFB-FD0C-4D59-89DE-644A6AE40DF0}"/>
              </a:ext>
            </a:extLst>
          </p:cNvPr>
          <p:cNvSpPr>
            <a:spLocks noGrp="1"/>
          </p:cNvSpPr>
          <p:nvPr>
            <p:ph idx="1"/>
          </p:nvPr>
        </p:nvSpPr>
        <p:spPr>
          <a:xfrm>
            <a:off x="677334" y="1688123"/>
            <a:ext cx="8596668" cy="4389119"/>
          </a:xfrm>
        </p:spPr>
        <p:txBody>
          <a:bodyPr>
            <a:noAutofit/>
          </a:bodyPr>
          <a:lstStyle/>
          <a:p>
            <a:pPr marL="0" indent="0">
              <a:buNone/>
            </a:pPr>
            <a:r>
              <a:rPr lang="en-US" sz="3000" dirty="0">
                <a:latin typeface="Cambria" panose="02040503050406030204" pitchFamily="18" charset="0"/>
                <a:ea typeface="Cambria" panose="02040503050406030204" pitchFamily="18" charset="0"/>
              </a:rPr>
              <a:t>Forward conditioning: During forward conditioning the onset of the CS precedes the onset of the US. Two common forms of forward conditioning are delay and trace conditioning. </a:t>
            </a:r>
          </a:p>
          <a:p>
            <a:pPr marL="0" indent="0">
              <a:buNone/>
            </a:pPr>
            <a:r>
              <a:rPr lang="en-US" sz="3000" dirty="0">
                <a:latin typeface="Cambria" panose="02040503050406030204" pitchFamily="18" charset="0"/>
                <a:ea typeface="Cambria" panose="02040503050406030204" pitchFamily="18" charset="0"/>
              </a:rPr>
              <a:t>Delay Conditioning: In delay conditioning the CS is presented and is overlapped by the presentation of the US.</a:t>
            </a:r>
          </a:p>
        </p:txBody>
      </p:sp>
    </p:spTree>
    <p:extLst>
      <p:ext uri="{BB962C8B-B14F-4D97-AF65-F5344CB8AC3E}">
        <p14:creationId xmlns:p14="http://schemas.microsoft.com/office/powerpoint/2010/main" val="2713961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B8E1B-CB87-4CD1-9CD6-68689B7F4254}"/>
              </a:ext>
            </a:extLst>
          </p:cNvPr>
          <p:cNvSpPr>
            <a:spLocks noGrp="1"/>
          </p:cNvSpPr>
          <p:nvPr>
            <p:ph type="title"/>
          </p:nvPr>
        </p:nvSpPr>
        <p:spPr/>
        <p:txBody>
          <a:bodyPr>
            <a:normAutofit/>
          </a:bodyPr>
          <a:lstStyle/>
          <a:p>
            <a:r>
              <a:rPr lang="en-IN" sz="4500" dirty="0">
                <a:latin typeface="Cambria" panose="02040503050406030204" pitchFamily="18" charset="0"/>
                <a:ea typeface="Cambria" panose="02040503050406030204" pitchFamily="18" charset="0"/>
              </a:rPr>
              <a:t> Types of Conditioning</a:t>
            </a:r>
            <a:endParaRPr lang="en-IN" sz="4500" dirty="0"/>
          </a:p>
        </p:txBody>
      </p:sp>
      <p:sp>
        <p:nvSpPr>
          <p:cNvPr id="3" name="Content Placeholder 2">
            <a:extLst>
              <a:ext uri="{FF2B5EF4-FFF2-40B4-BE49-F238E27FC236}">
                <a16:creationId xmlns:a16="http://schemas.microsoft.com/office/drawing/2014/main" id="{B1914F6C-DA10-4522-9A76-B74EAE869D52}"/>
              </a:ext>
            </a:extLst>
          </p:cNvPr>
          <p:cNvSpPr>
            <a:spLocks noGrp="1"/>
          </p:cNvSpPr>
          <p:nvPr>
            <p:ph idx="1"/>
          </p:nvPr>
        </p:nvSpPr>
        <p:spPr>
          <a:xfrm>
            <a:off x="677334" y="1488613"/>
            <a:ext cx="8596668" cy="4110329"/>
          </a:xfrm>
        </p:spPr>
        <p:txBody>
          <a:bodyPr>
            <a:normAutofit lnSpcReduction="10000"/>
          </a:bodyPr>
          <a:lstStyle/>
          <a:p>
            <a:r>
              <a:rPr lang="en-US" sz="3000" dirty="0">
                <a:latin typeface="Cambria" panose="02040503050406030204" pitchFamily="18" charset="0"/>
                <a:ea typeface="Cambria" panose="02040503050406030204" pitchFamily="18" charset="0"/>
              </a:rPr>
              <a:t>Trace conditioning: During trace conditioning the CS and US do not overlap. Instead, the CS is presented, a period of time is allowed to elapse during which no stimuli are presented, and then the US is presented. The stimulus free period is called the trace interval .</a:t>
            </a:r>
            <a:endParaRPr lang="en-IN" sz="3000" dirty="0">
              <a:latin typeface="Cambria" panose="02040503050406030204" pitchFamily="18" charset="0"/>
              <a:ea typeface="Cambria" panose="02040503050406030204" pitchFamily="18" charset="0"/>
            </a:endParaRPr>
          </a:p>
          <a:p>
            <a:r>
              <a:rPr lang="en-US" sz="3000" dirty="0">
                <a:latin typeface="Cambria" panose="02040503050406030204" pitchFamily="18" charset="0"/>
                <a:ea typeface="Cambria" panose="02040503050406030204" pitchFamily="18" charset="0"/>
              </a:rPr>
              <a:t>Simultaneous conditioning: During simultaneous conditioning, the CS and US are presented and terminated at the same time. </a:t>
            </a:r>
          </a:p>
          <a:p>
            <a:endParaRPr lang="en-IN" sz="3000" dirty="0"/>
          </a:p>
        </p:txBody>
      </p:sp>
    </p:spTree>
    <p:extLst>
      <p:ext uri="{BB962C8B-B14F-4D97-AF65-F5344CB8AC3E}">
        <p14:creationId xmlns:p14="http://schemas.microsoft.com/office/powerpoint/2010/main" val="3906454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9B8AC-5B31-4DD5-9893-FA658CDA3AD6}"/>
              </a:ext>
            </a:extLst>
          </p:cNvPr>
          <p:cNvSpPr>
            <a:spLocks noGrp="1"/>
          </p:cNvSpPr>
          <p:nvPr>
            <p:ph type="title"/>
          </p:nvPr>
        </p:nvSpPr>
        <p:spPr/>
        <p:txBody>
          <a:bodyPr>
            <a:normAutofit/>
          </a:bodyPr>
          <a:lstStyle/>
          <a:p>
            <a:r>
              <a:rPr lang="en-US" sz="4500" dirty="0">
                <a:latin typeface="Cambria" panose="02040503050406030204" pitchFamily="18" charset="0"/>
                <a:ea typeface="Cambria" panose="02040503050406030204" pitchFamily="18" charset="0"/>
              </a:rPr>
              <a:t>T</a:t>
            </a:r>
            <a:r>
              <a:rPr lang="en-IN" sz="4500" dirty="0">
                <a:latin typeface="Cambria" panose="02040503050406030204" pitchFamily="18" charset="0"/>
                <a:ea typeface="Cambria" panose="02040503050406030204" pitchFamily="18" charset="0"/>
              </a:rPr>
              <a:t>ypes of Conditioning</a:t>
            </a:r>
          </a:p>
        </p:txBody>
      </p:sp>
      <p:sp>
        <p:nvSpPr>
          <p:cNvPr id="3" name="Content Placeholder 2">
            <a:extLst>
              <a:ext uri="{FF2B5EF4-FFF2-40B4-BE49-F238E27FC236}">
                <a16:creationId xmlns:a16="http://schemas.microsoft.com/office/drawing/2014/main" id="{7692FAF3-78AE-4230-A520-0F24F012F14A}"/>
              </a:ext>
            </a:extLst>
          </p:cNvPr>
          <p:cNvSpPr>
            <a:spLocks noGrp="1"/>
          </p:cNvSpPr>
          <p:nvPr>
            <p:ph idx="1"/>
          </p:nvPr>
        </p:nvSpPr>
        <p:spPr>
          <a:xfrm>
            <a:off x="838200" y="1451118"/>
            <a:ext cx="8854440" cy="4797281"/>
          </a:xfrm>
        </p:spPr>
        <p:txBody>
          <a:bodyPr>
            <a:noAutofit/>
          </a:bodyPr>
          <a:lstStyle/>
          <a:p>
            <a:pPr marL="0" indent="0">
              <a:buNone/>
            </a:pPr>
            <a:r>
              <a:rPr lang="en-US" sz="3000" dirty="0">
                <a:latin typeface="Cambria" panose="02040503050406030204" pitchFamily="18" charset="0"/>
                <a:ea typeface="Cambria" panose="02040503050406030204" pitchFamily="18" charset="0"/>
              </a:rPr>
              <a:t>Backward conditioning: Backward conditioning occurs when a conditioned stimulus immediately follows an unconditioned stimulus. Unlike traditional conditioning models, in which the conditioned stimulus precedes the unconditioned stimulus, the conditioned response tends to be inhibitory. This is because the conditioned stimulus serves as a signal that the unconditioned stimulus has ended, rather than a reliable method of predicting the future occurrence of the unconditioned stimulus</a:t>
            </a:r>
            <a:endParaRPr lang="en-IN" sz="3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28299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ank you. Piece of paper with the words Thank you in the woman's palms stock photography">
            <a:extLst>
              <a:ext uri="{FF2B5EF4-FFF2-40B4-BE49-F238E27FC236}">
                <a16:creationId xmlns:a16="http://schemas.microsoft.com/office/drawing/2014/main" id="{03271A2C-10B0-4B9B-B168-376A5FEDCD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671" y="689317"/>
            <a:ext cx="8356209" cy="5584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868637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
  <TotalTime>151</TotalTime>
  <Words>532</Words>
  <Application>Microsoft Office PowerPoint</Application>
  <PresentationFormat>Widescreen</PresentationFormat>
  <Paragraphs>39</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Cambria</vt:lpstr>
      <vt:lpstr>Trebuchet MS</vt:lpstr>
      <vt:lpstr>Wingdings 3</vt:lpstr>
      <vt:lpstr>Facet</vt:lpstr>
      <vt:lpstr>Classical Conditioning Theory</vt:lpstr>
      <vt:lpstr>Learning</vt:lpstr>
      <vt:lpstr>Classical Conditioning Theory </vt:lpstr>
      <vt:lpstr>Classical Conditioning Theory </vt:lpstr>
      <vt:lpstr>Classical Conditioning</vt:lpstr>
      <vt:lpstr>PowerPoint Presentation</vt:lpstr>
      <vt:lpstr>Components of Classical Conditioning</vt:lpstr>
      <vt:lpstr>Components of Classical Conditioning</vt:lpstr>
      <vt:lpstr>Principles of Classical Conditioning</vt:lpstr>
      <vt:lpstr> Types of Conditioning</vt:lpstr>
      <vt:lpstr> Types of Conditioning</vt:lpstr>
      <vt:lpstr>Types of Conditioning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agSHGS</dc:title>
  <dc:creator>CA Monu Gulia</dc:creator>
  <cp:lastModifiedBy>CA Monu Gulia</cp:lastModifiedBy>
  <cp:revision>20</cp:revision>
  <dcterms:created xsi:type="dcterms:W3CDTF">2020-03-31T12:25:05Z</dcterms:created>
  <dcterms:modified xsi:type="dcterms:W3CDTF">2020-04-01T14:11:47Z</dcterms:modified>
</cp:coreProperties>
</file>